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9" r:id="rId3"/>
  </p:sldMasterIdLst>
  <p:notesMasterIdLst>
    <p:notesMasterId r:id="rId24"/>
  </p:notesMasterIdLst>
  <p:sldIdLst>
    <p:sldId id="331" r:id="rId4"/>
    <p:sldId id="402" r:id="rId5"/>
    <p:sldId id="369" r:id="rId6"/>
    <p:sldId id="391" r:id="rId7"/>
    <p:sldId id="392" r:id="rId8"/>
    <p:sldId id="393" r:id="rId9"/>
    <p:sldId id="395" r:id="rId10"/>
    <p:sldId id="404" r:id="rId11"/>
    <p:sldId id="372" r:id="rId12"/>
    <p:sldId id="394" r:id="rId13"/>
    <p:sldId id="405" r:id="rId14"/>
    <p:sldId id="407" r:id="rId15"/>
    <p:sldId id="373" r:id="rId16"/>
    <p:sldId id="403" r:id="rId17"/>
    <p:sldId id="398" r:id="rId18"/>
    <p:sldId id="371" r:id="rId19"/>
    <p:sldId id="406" r:id="rId20"/>
    <p:sldId id="399" r:id="rId21"/>
    <p:sldId id="388" r:id="rId22"/>
    <p:sldId id="385" r:id="rId2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DA7"/>
    <a:srgbClr val="5DB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0012" autoAdjust="0"/>
  </p:normalViewPr>
  <p:slideViewPr>
    <p:cSldViewPr>
      <p:cViewPr>
        <p:scale>
          <a:sx n="80" d="100"/>
          <a:sy n="80" d="100"/>
        </p:scale>
        <p:origin x="-87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10607C-8FA9-406C-99F1-12362F2F9C50}" type="datetimeFigureOut">
              <a:rPr lang="ru-RU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4CD960-BACC-44ED-9AC8-C3151D015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595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defRPr/>
            </a:pPr>
            <a:endParaRPr lang="ru-RU" altLang="ru-RU" sz="1600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623993A-9738-499C-933C-DCD779402E42}" type="slidenum">
              <a:rPr lang="ru-RU" smtClean="0">
                <a:cs typeface="Arial" charset="0"/>
              </a:rPr>
              <a:pPr>
                <a:defRPr/>
              </a:pPr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D960-BACC-44ED-9AC8-C3151D01596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22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F47C59-C2E4-4AF5-BCA0-FCB23EDF3625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2E75E-C843-4D8B-A252-04EB6EBCEB06}" type="datetimeFigureOut">
              <a:rPr lang="ru-RU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51FB-8DBE-4824-856B-F83BD7BD60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993098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EED3-8177-4B1E-A908-2CEA08A15BCD}" type="datetimeFigureOut">
              <a:rPr lang="ru-RU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C9866-6B1C-4F9D-A348-309A5389B3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839005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5C92-3B11-4AD2-BC22-BFFD3905D160}" type="datetimeFigureOut">
              <a:rPr lang="ru-RU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1C53-EFE8-4D0E-AA35-2984B55584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68011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E97A-D9B5-48D0-BBB3-93BFE67D5F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52EF-9DF7-4E2D-AE9B-58D736968E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76022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F923-95BD-4A82-98FE-846E8FEAB4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57106-7349-4C45-BAE5-E0FA675AA6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58856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B007-96A1-4D57-9225-983AAD92DC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0393B-AECD-4B4E-AAC5-06E905C77F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50225"/>
      </p:ext>
    </p:extLst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5C5E-6A73-4792-B788-E4A1D62731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7AEE-B8B3-44EC-BA15-6EB9B7C2BD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02440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428A-411A-4DFD-AD3D-8876915AB8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4A40-F03D-465C-9CC4-D8053C7BEC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67352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761D-B872-4C7F-BE71-3316B311E7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9B07-51AC-4CF9-A459-B2BC369B62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67544"/>
      </p:ext>
    </p:extLst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1948-3DF8-4679-A098-22D1B8A397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0208-C2C2-4AC2-91F4-0CA284D0B1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05563"/>
      </p:ext>
    </p:extLst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651F-DA68-48F5-B2E0-FB6538859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22C6-C17C-4C16-BB3B-76459FD269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48951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AA07-18CB-4E3B-8148-1DFE0C7589B6}" type="datetimeFigureOut">
              <a:rPr lang="ru-RU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6792-A180-4556-BC67-6DB4E9A6AA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714300"/>
      </p:ext>
    </p:extLst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C74E-8A8F-42DF-A89A-2AE8586217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BCD61-4F87-44CE-AF48-762C12438B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49817"/>
      </p:ext>
    </p:extLst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1822-58C3-4A51-B9C7-E8A1293B7D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1C45-E68D-4C69-88D7-A41FA5C9B1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06458"/>
      </p:ext>
    </p:extLst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62EE-2B87-4645-86EA-BB11FABF0A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DA810-455E-4C7E-B3AA-86960E0B5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59026"/>
      </p:ext>
    </p:extLst>
  </p:cSld>
  <p:clrMapOvr>
    <a:masterClrMapping/>
  </p:clrMapOvr>
  <p:transition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0E9D-E099-497D-BC18-9D375AD1B4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5CCD-D59D-4B7E-8E6C-24434384E9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69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98397-74BB-4F76-9514-A963352FCE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EA8B-9B4C-4092-97A0-2C58C80497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2015"/>
      </p:ext>
    </p:extLst>
  </p:cSld>
  <p:clrMapOvr>
    <a:masterClrMapping/>
  </p:clrMapOvr>
  <p:transition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5001E-9BC1-4E63-A9AF-9D88D6CC4B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0FBE-4C6B-4D30-AB0A-A96B533598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85210"/>
      </p:ext>
    </p:extLst>
  </p:cSld>
  <p:clrMapOvr>
    <a:masterClrMapping/>
  </p:clrMapOvr>
  <p:transition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247EC-36FB-430F-A32E-43F2C0EFA8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3F22B-2632-4A3C-92D7-95B2354C0A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38609"/>
      </p:ext>
    </p:extLst>
  </p:cSld>
  <p:clrMapOvr>
    <a:masterClrMapping/>
  </p:clrMapOvr>
  <p:transition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C575-6D93-4A5C-8421-3628571092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150C-9A04-4CFE-96ED-F88F189546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824"/>
      </p:ext>
    </p:extLst>
  </p:cSld>
  <p:clrMapOvr>
    <a:masterClrMapping/>
  </p:clrMapOvr>
  <p:transition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2B259-996A-4BCB-874F-561D51C558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0341-7B9D-4BF7-94A8-2E9925189E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31781"/>
      </p:ext>
    </p:extLst>
  </p:cSld>
  <p:clrMapOvr>
    <a:masterClrMapping/>
  </p:clrMapOvr>
  <p:transition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37C0B-EDE7-4F23-B2B6-72A472D874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54109-C7AC-4E1A-84BC-B819C9DF50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7991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6E8D-6EF1-47F9-9DB1-D2FD03A696A4}" type="datetimeFigureOut">
              <a:rPr lang="ru-RU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1776-4B27-49B8-AD8C-8D196B6C6B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870073"/>
      </p:ext>
    </p:extLst>
  </p:cSld>
  <p:clrMapOvr>
    <a:masterClrMapping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7854-9B4D-4911-82BD-04995E4E90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E69D5-802E-4187-A61A-BF6078804B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36224"/>
      </p:ext>
    </p:extLst>
  </p:cSld>
  <p:clrMapOvr>
    <a:masterClrMapping/>
  </p:clrMapOvr>
  <p:transition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0190-0E32-4C84-8452-F8DBB5A3BF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1ED2D-67D6-4D8F-9A60-1300507ED9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09832"/>
      </p:ext>
    </p:extLst>
  </p:cSld>
  <p:clrMapOvr>
    <a:masterClrMapping/>
  </p:clrMapOvr>
  <p:transition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2B32-43F9-4D0A-929D-CF39FE9B15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B83B2-207E-46FB-8E0E-FAD522FC17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60211"/>
      </p:ext>
    </p:extLst>
  </p:cSld>
  <p:clrMapOvr>
    <a:masterClrMapping/>
  </p:clrMapOvr>
  <p:transition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3C758-1B2E-4879-846B-232A00587F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B7BF-0FE6-4971-94F6-3591AE500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44299"/>
      </p:ext>
    </p:extLst>
  </p:cSld>
  <p:clrMapOvr>
    <a:masterClrMapping/>
  </p:clrMapOvr>
  <p:transition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AF8C-3903-4F3C-913B-59EF962237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C8702-5D55-4CD8-A6B1-FF1EC33133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28467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8DF45-F0F4-4574-9C60-741E93E860A5}" type="datetimeFigureOut">
              <a:rPr lang="ru-RU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25BCE-E0EF-47EB-801D-A85CE7B203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925860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AC28-95D5-45A4-9309-11DB8729640A}" type="datetimeFigureOut">
              <a:rPr lang="ru-RU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D6E58-ADE6-4FC6-A668-99A207623F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899831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BC23-3E78-4CC7-87FF-7CBF05D473EE}" type="datetimeFigureOut">
              <a:rPr lang="ru-RU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307B-4E91-4290-BC82-8787A0CA1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833538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85C2-C0FD-43D1-AA9E-53421D89ACCC}" type="datetimeFigureOut">
              <a:rPr lang="ru-RU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466D-127F-4CF5-BA1B-D67818BD7B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907664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26C3-E960-4A2A-AA49-BB9C169FD811}" type="datetimeFigureOut">
              <a:rPr lang="ru-RU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8CCB-3B4A-4529-8DBC-B43CF124BD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969025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5673-8907-47F8-8927-B9D4A3225CC6}" type="datetimeFigureOut">
              <a:rPr lang="ru-RU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894EA-09D0-491F-B283-8EC501C189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92283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873479-FF9B-45C7-97E3-A2CB9A67FFE2}" type="datetimeFigureOut">
              <a:rPr lang="ru-RU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CD4B85-2EE3-4B41-9EDF-C0A2F07297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028097-D869-4726-BBB9-BA8CE581AF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B0C8C6-64E2-4EA1-A055-063DA2DB51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5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E71C9-41E6-4C33-8E3A-41A8C91865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87EC61-B963-48BE-9817-99469D08AB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3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e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J:\Рабочие документы\Компьютер на уроке\Дизайн\Новая папка (2)\000000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00788" y="3148013"/>
            <a:ext cx="2306637" cy="344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0825" y="692150"/>
            <a:ext cx="8534400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dirty="0" smtClean="0">
                <a:latin typeface="Calibri" pitchFamily="34" charset="0"/>
              </a:rPr>
              <a:t>Проведение итогового сочинения (изложения) в 2015 - </a:t>
            </a:r>
            <a:r>
              <a:rPr lang="ru-RU" altLang="ru-RU" sz="3600" b="1" dirty="0">
                <a:latin typeface="Calibri" pitchFamily="34" charset="0"/>
              </a:rPr>
              <a:t>2016 году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50825" y="4365625"/>
            <a:ext cx="55451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i="1" dirty="0" err="1" smtClean="0">
                <a:latin typeface="+mj-lt"/>
              </a:rPr>
              <a:t>Гераськина</a:t>
            </a:r>
            <a:r>
              <a:rPr lang="ru-RU" sz="2800" b="1" i="1" dirty="0" smtClean="0">
                <a:latin typeface="+mj-lt"/>
              </a:rPr>
              <a:t> </a:t>
            </a:r>
            <a:endParaRPr lang="ru-RU" sz="2800" b="1" i="1" dirty="0">
              <a:latin typeface="+mj-lt"/>
            </a:endParaRPr>
          </a:p>
          <a:p>
            <a:pPr algn="just">
              <a:defRPr/>
            </a:pPr>
            <a:r>
              <a:rPr lang="ru-RU" sz="2800" b="1" i="1" dirty="0" smtClean="0">
                <a:latin typeface="+mj-lt"/>
              </a:rPr>
              <a:t>Марина Петровна</a:t>
            </a:r>
            <a:endParaRPr lang="ru-RU" sz="2800" b="1" i="1" dirty="0">
              <a:latin typeface="+mj-lt"/>
            </a:endParaRPr>
          </a:p>
          <a:p>
            <a:pPr algn="just">
              <a:defRPr/>
            </a:pPr>
            <a:r>
              <a:rPr lang="ru-RU" sz="2800" b="1" i="1" dirty="0">
                <a:latin typeface="+mj-lt"/>
              </a:rPr>
              <a:t> </a:t>
            </a:r>
          </a:p>
          <a:p>
            <a:pPr algn="just">
              <a:defRPr/>
            </a:pPr>
            <a:r>
              <a:rPr lang="ru-RU" sz="2000" b="1" i="1" dirty="0">
                <a:latin typeface="+mj-lt"/>
              </a:rPr>
              <a:t>начальник </a:t>
            </a:r>
            <a:r>
              <a:rPr lang="ru-RU" sz="2000" b="1" i="1" dirty="0" smtClean="0">
                <a:latin typeface="+mj-lt"/>
              </a:rPr>
              <a:t>управления общего образования </a:t>
            </a:r>
            <a:endParaRPr lang="ru-RU" sz="2000" b="1" i="1" dirty="0">
              <a:latin typeface="+mj-lt"/>
            </a:endParaRPr>
          </a:p>
          <a:p>
            <a:pPr>
              <a:defRPr/>
            </a:pPr>
            <a:r>
              <a:rPr lang="ru-RU" sz="2000" b="1" i="1" smtClean="0">
                <a:latin typeface="+mj-lt"/>
              </a:rPr>
              <a:t>департамента </a:t>
            </a:r>
            <a:r>
              <a:rPr lang="ru-RU" sz="2000" b="1" i="1" dirty="0" smtClean="0">
                <a:latin typeface="+mj-lt"/>
              </a:rPr>
              <a:t>образования </a:t>
            </a:r>
            <a:r>
              <a:rPr lang="ru-RU" sz="2000" b="1" i="1" dirty="0">
                <a:latin typeface="+mj-lt"/>
              </a:rPr>
              <a:t>и науки Кемеровской </a:t>
            </a:r>
            <a:r>
              <a:rPr lang="ru-RU" sz="2000" b="1" i="1" dirty="0" smtClean="0">
                <a:latin typeface="+mj-lt"/>
              </a:rPr>
              <a:t>области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8925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Рабочий стол участника </a:t>
            </a:r>
          </a:p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итогового сочинения (изложения)</a:t>
            </a:r>
            <a:endParaRPr lang="ru-RU" sz="2600" b="1" dirty="0">
              <a:latin typeface="Calibri" pitchFamily="34" charset="0"/>
            </a:endParaRPr>
          </a:p>
        </p:txBody>
      </p:sp>
      <p:pic>
        <p:nvPicPr>
          <p:cNvPr id="5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0838" y="1412776"/>
            <a:ext cx="3717106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На рабочем столе участников находятся: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19886" y="1415083"/>
            <a:ext cx="3729260" cy="648072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ЗАПРЕЩЕНО: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839" y="2204864"/>
            <a:ext cx="371710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Calibri" pitchFamily="34" charset="0"/>
              </a:rPr>
              <a:t>Бланки регистрации и записи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839" y="2697882"/>
            <a:ext cx="371710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Calibri" pitchFamily="34" charset="0"/>
              </a:rPr>
              <a:t>Ручка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839" y="3212976"/>
            <a:ext cx="371710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Calibri" pitchFamily="34" charset="0"/>
              </a:rPr>
              <a:t>Документ, удостоверяющий личность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840" y="3965798"/>
            <a:ext cx="371710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Calibri" pitchFamily="34" charset="0"/>
              </a:rPr>
              <a:t>Лекарства и питание (при необходимости)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0842" y="4680928"/>
            <a:ext cx="3717106" cy="587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Calibri" pitchFamily="34" charset="0"/>
              </a:rPr>
              <a:t>Орфографический словарь </a:t>
            </a:r>
            <a:r>
              <a:rPr lang="ru-RU" altLang="ru-RU" b="1" dirty="0" smtClean="0">
                <a:solidFill>
                  <a:srgbClr val="FF0000"/>
                </a:solidFill>
                <a:latin typeface="Calibri" pitchFamily="34" charset="0"/>
              </a:rPr>
              <a:t>(Сочинение)</a:t>
            </a:r>
            <a:endParaRPr lang="ru-RU" alt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841" y="5412444"/>
            <a:ext cx="3717106" cy="587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Calibri" pitchFamily="34" charset="0"/>
              </a:rPr>
              <a:t>Орфографический </a:t>
            </a:r>
            <a:r>
              <a:rPr lang="ru-RU" altLang="ru-RU" b="1" dirty="0">
                <a:latin typeface="Calibri" pitchFamily="34" charset="0"/>
              </a:rPr>
              <a:t>и толковый </a:t>
            </a:r>
            <a:r>
              <a:rPr lang="ru-RU" altLang="ru-RU" b="1" dirty="0" smtClean="0">
                <a:latin typeface="Calibri" pitchFamily="34" charset="0"/>
              </a:rPr>
              <a:t>словари </a:t>
            </a:r>
            <a:r>
              <a:rPr lang="ru-RU" altLang="ru-RU" b="1" dirty="0" smtClean="0">
                <a:solidFill>
                  <a:srgbClr val="FF0000"/>
                </a:solidFill>
                <a:latin typeface="Calibri" pitchFamily="34" charset="0"/>
              </a:rPr>
              <a:t>(Изложение)</a:t>
            </a:r>
            <a:endParaRPr lang="ru-RU" alt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499992" y="1268760"/>
            <a:ext cx="0" cy="5400600"/>
          </a:xfrm>
          <a:prstGeom prst="line">
            <a:avLst/>
          </a:prstGeom>
          <a:ln w="31750" cap="rnd" cmpd="sng">
            <a:gradFill>
              <a:gsLst>
                <a:gs pos="0">
                  <a:srgbClr val="DAFDA7">
                    <a:alpha val="5000"/>
                  </a:srgbClr>
                </a:gs>
                <a:gs pos="50000">
                  <a:srgbClr val="DAFDA7"/>
                </a:gs>
                <a:gs pos="100000">
                  <a:srgbClr val="DAFDA7">
                    <a:alpha val="5000"/>
                  </a:srgbClr>
                </a:gs>
              </a:gsLst>
              <a:lin ang="5400000" scaled="0"/>
            </a:gra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4919886" y="2204864"/>
            <a:ext cx="371710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Calibri" pitchFamily="34" charset="0"/>
              </a:rPr>
              <a:t>Средства связи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19886" y="2697882"/>
            <a:ext cx="371710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Calibri" pitchFamily="34" charset="0"/>
              </a:rPr>
              <a:t>Фото, аудио и видеоаппаратура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09617" y="3212976"/>
            <a:ext cx="371710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Calibri" pitchFamily="34" charset="0"/>
              </a:rPr>
              <a:t>Справочные материалы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16116" y="3711102"/>
            <a:ext cx="3717106" cy="830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Calibri" pitchFamily="34" charset="0"/>
              </a:rPr>
              <a:t>Письменные заметки и иные средства хранения и передачи информации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11155" y="4692364"/>
            <a:ext cx="371710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Calibri" pitchFamily="34" charset="0"/>
              </a:rPr>
              <a:t>Собственные орфографические и (или) толковые словари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09617" y="5412444"/>
            <a:ext cx="3717106" cy="13289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Calibri" pitchFamily="34" charset="0"/>
              </a:rPr>
              <a:t>Литературные материалы (художественные произведения, дневники, мемуары, публицистика, другие литературные источники)</a:t>
            </a:r>
          </a:p>
        </p:txBody>
      </p:sp>
    </p:spTree>
    <p:extLst>
      <p:ext uri="{BB962C8B-B14F-4D97-AF65-F5344CB8AC3E}">
        <p14:creationId xmlns:p14="http://schemas.microsoft.com/office/powerpoint/2010/main" val="1130528090"/>
      </p:ext>
    </p:extLst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4924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Завершение итогового сочинения (изложения)</a:t>
            </a:r>
            <a:endParaRPr lang="ru-RU" sz="2600" b="1" dirty="0">
              <a:latin typeface="Calibri" pitchFamily="34" charset="0"/>
            </a:endParaRPr>
          </a:p>
        </p:txBody>
      </p:sp>
      <p:pic>
        <p:nvPicPr>
          <p:cNvPr id="5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53443" y="1588061"/>
            <a:ext cx="8253610" cy="11807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За 30 минут и за 5 минут до окончания</a:t>
            </a:r>
            <a:r>
              <a:rPr lang="ru-RU" b="1" dirty="0">
                <a:solidFill>
                  <a:schemeClr val="tx1"/>
                </a:solidFill>
              </a:rPr>
              <a:t> итогового сочинения (изложения</a:t>
            </a:r>
            <a:r>
              <a:rPr lang="ru-RU" b="1" dirty="0" smtClean="0">
                <a:solidFill>
                  <a:schemeClr val="tx1"/>
                </a:solidFill>
              </a:rPr>
              <a:t>) </a:t>
            </a:r>
            <a:r>
              <a:rPr lang="ru-RU" b="1" dirty="0">
                <a:solidFill>
                  <a:schemeClr val="tx1"/>
                </a:solidFill>
              </a:rPr>
              <a:t>сообщают участникам итогового сочинения (изложения) о скором завершении выполнения итогового сочинения (изложения) и о необходимости перенести, написанные сочинения (изложения) из черновиков в бланки записи.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5165" y="2912851"/>
            <a:ext cx="8253610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По истечении времени выполнения итогового сочинения (изложения) </a:t>
            </a:r>
            <a:r>
              <a:rPr lang="ru-RU" b="1" dirty="0" smtClean="0">
                <a:solidFill>
                  <a:schemeClr val="tx1"/>
                </a:solidFill>
              </a:rPr>
              <a:t>объявляют </a:t>
            </a:r>
            <a:r>
              <a:rPr lang="ru-RU" b="1" dirty="0">
                <a:solidFill>
                  <a:schemeClr val="tx1"/>
                </a:solidFill>
              </a:rPr>
              <a:t>об окончании выполнении итогового сочинения (изложения) и собирают бланки регистрации, бланки записи, черновики у  участников итогового сочинения (изложения).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3883" y="1118607"/>
            <a:ext cx="8253610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Члены </a:t>
            </a:r>
            <a:r>
              <a:rPr lang="ru-RU" sz="2000" b="1" dirty="0">
                <a:solidFill>
                  <a:schemeClr val="tx1"/>
                </a:solidFill>
              </a:rPr>
              <a:t>комиссии образовательной </a:t>
            </a:r>
            <a:r>
              <a:rPr lang="ru-RU" sz="2000" b="1" dirty="0" smtClean="0">
                <a:solidFill>
                  <a:schemeClr val="tx1"/>
                </a:solidFill>
              </a:rPr>
              <a:t>организации: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5165" y="4208995"/>
            <a:ext cx="8253610" cy="913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Ставят </a:t>
            </a:r>
            <a:r>
              <a:rPr lang="ru-RU" b="1" dirty="0">
                <a:solidFill>
                  <a:schemeClr val="tx1"/>
                </a:solidFill>
              </a:rPr>
              <a:t>прочерк «Z» на полях бланков записи, оставшихся незаполненными (в том числе и на его оборотной стороне), а также в выданных дополнительных бланках </a:t>
            </a:r>
            <a:r>
              <a:rPr lang="ru-RU" b="1" dirty="0" smtClean="0">
                <a:solidFill>
                  <a:schemeClr val="tx1"/>
                </a:solidFill>
              </a:rPr>
              <a:t>записи, заполняют </a:t>
            </a:r>
            <a:r>
              <a:rPr lang="ru-RU" b="1" dirty="0">
                <a:solidFill>
                  <a:schemeClr val="tx1"/>
                </a:solidFill>
              </a:rPr>
              <a:t>поле «Количество бланков».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5165" y="5289115"/>
            <a:ext cx="8253610" cy="368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Заполняют </a:t>
            </a:r>
            <a:r>
              <a:rPr lang="ru-RU" b="1" dirty="0">
                <a:solidFill>
                  <a:schemeClr val="tx1"/>
                </a:solidFill>
              </a:rPr>
              <a:t>соответствующие отчетные формы.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3443" y="5829175"/>
            <a:ext cx="8253610" cy="828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Собранные бланки регистрации, бланки записи, черновики, а также  отчетные формы для проведения итогового сочинения (изложения) </a:t>
            </a:r>
            <a:r>
              <a:rPr lang="ru-RU" b="1" dirty="0" smtClean="0">
                <a:solidFill>
                  <a:schemeClr val="tx1"/>
                </a:solidFill>
              </a:rPr>
              <a:t>передают </a:t>
            </a:r>
            <a:r>
              <a:rPr lang="ru-RU" b="1" dirty="0">
                <a:solidFill>
                  <a:schemeClr val="tx1"/>
                </a:solidFill>
              </a:rPr>
              <a:t>руководителю образовательной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2607216185"/>
      </p:ext>
    </p:extLst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4924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latin typeface="Calibri" pitchFamily="34" charset="0"/>
              </a:rPr>
              <a:t>Проверка итогового сочинения (изложения)</a:t>
            </a:r>
          </a:p>
        </p:txBody>
      </p:sp>
      <p:pic>
        <p:nvPicPr>
          <p:cNvPr id="5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1268760"/>
            <a:ext cx="8352929" cy="3960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Проверка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работ экспертами в ОО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801602"/>
            <a:ext cx="8352929" cy="3960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Эксперты проводят проверку на основе копий бланков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2348880"/>
            <a:ext cx="8352929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Результаты проверки заносятся экспертами в копии бланков регистрации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2924944"/>
            <a:ext cx="8352929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Ответственное лицо переносит результаты проверки из копий бланков в оригиналы</a:t>
            </a:r>
          </a:p>
        </p:txBody>
      </p:sp>
      <p:pic>
        <p:nvPicPr>
          <p:cNvPr id="10" name="Picture 2" descr="C:\Users\oyukhnovich\Desktop\для презентации\ксерокопирование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73227"/>
            <a:ext cx="1343025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seo.in.ua/blog/wp-content/uploads/2011/11/check-po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63" y="4157339"/>
            <a:ext cx="2414588" cy="171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13" y="4104952"/>
            <a:ext cx="1292225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Стрелка вправо 12"/>
          <p:cNvSpPr/>
          <p:nvPr/>
        </p:nvSpPr>
        <p:spPr>
          <a:xfrm>
            <a:off x="2339231" y="4703438"/>
            <a:ext cx="792162" cy="619125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939631" y="4703437"/>
            <a:ext cx="792162" cy="619125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63554"/>
      </p:ext>
    </p:extLst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8925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Требования к итоговому сочинению (изложению)</a:t>
            </a:r>
            <a:endParaRPr lang="ru-RU" sz="2600" b="1" dirty="0">
              <a:latin typeface="Calibri" pitchFamily="34" charset="0"/>
            </a:endParaRPr>
          </a:p>
        </p:txBody>
      </p:sp>
      <p:pic>
        <p:nvPicPr>
          <p:cNvPr id="5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4311" y="1233929"/>
            <a:ext cx="8794751" cy="3948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Требование № 1</a:t>
            </a:r>
            <a:r>
              <a:rPr lang="ru-RU" b="1" dirty="0" smtClean="0">
                <a:solidFill>
                  <a:schemeClr val="tx1"/>
                </a:solidFill>
              </a:rPr>
              <a:t>. «</a:t>
            </a:r>
            <a:r>
              <a:rPr lang="ru-RU" b="1" dirty="0">
                <a:solidFill>
                  <a:schemeClr val="tx1"/>
                </a:solidFill>
              </a:rPr>
              <a:t>Объем итогового сочинения (изложения)»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1772816"/>
            <a:ext cx="4335937" cy="2376264"/>
          </a:xfrm>
          <a:prstGeom prst="roundRect">
            <a:avLst/>
          </a:prstGeom>
          <a:ln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Сочинение:</a:t>
            </a:r>
            <a:endParaRPr lang="ru-RU" sz="1600" b="1" dirty="0">
              <a:solidFill>
                <a:srgbClr val="FF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Рекомендуемое количество слов – от 350.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Максимальное количество слов в сочинении не </a:t>
            </a:r>
            <a:r>
              <a:rPr lang="ru-RU" sz="1600" b="1" dirty="0" smtClean="0">
                <a:solidFill>
                  <a:schemeClr val="tx1"/>
                </a:solidFill>
              </a:rPr>
              <a:t>устанавливается.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Если в сочинении менее 250 </a:t>
            </a:r>
            <a:r>
              <a:rPr lang="ru-RU" sz="1600" b="1" dirty="0" smtClean="0">
                <a:solidFill>
                  <a:schemeClr val="tx1"/>
                </a:solidFill>
              </a:rPr>
              <a:t>слов, </a:t>
            </a:r>
            <a:r>
              <a:rPr lang="ru-RU" sz="1600" b="1" dirty="0">
                <a:solidFill>
                  <a:schemeClr val="tx1"/>
                </a:solidFill>
              </a:rPr>
              <a:t>то выставляется «незачет» за невыполнение требования № 1 и «незачет» за работу в </a:t>
            </a:r>
            <a:r>
              <a:rPr lang="ru-RU" sz="1600" b="1" dirty="0" smtClean="0">
                <a:solidFill>
                  <a:schemeClr val="tx1"/>
                </a:solidFill>
              </a:rPr>
              <a:t>целом.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5232" y="1772816"/>
            <a:ext cx="4393830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Изложение:</a:t>
            </a:r>
            <a:endParaRPr lang="ru-RU" sz="1600" b="1" dirty="0">
              <a:solidFill>
                <a:srgbClr val="FF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Рекомендуемое количество слов – 250-300.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Максимальное количество слов в изложении не </a:t>
            </a:r>
            <a:r>
              <a:rPr lang="ru-RU" sz="1600" b="1" dirty="0" smtClean="0">
                <a:solidFill>
                  <a:schemeClr val="tx1"/>
                </a:solidFill>
              </a:rPr>
              <a:t>устанавливается.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Если в изложении менее 150 </a:t>
            </a:r>
            <a:r>
              <a:rPr lang="ru-RU" sz="1600" b="1" dirty="0" smtClean="0">
                <a:solidFill>
                  <a:schemeClr val="tx1"/>
                </a:solidFill>
              </a:rPr>
              <a:t>слов, то </a:t>
            </a:r>
            <a:r>
              <a:rPr lang="ru-RU" sz="1600" b="1" dirty="0">
                <a:solidFill>
                  <a:schemeClr val="tx1"/>
                </a:solidFill>
              </a:rPr>
              <a:t>выставляется «незачет» за невыполнение требования № 1 и «незачет» за работу в </a:t>
            </a:r>
            <a:r>
              <a:rPr lang="ru-RU" sz="1600" b="1" dirty="0" smtClean="0">
                <a:solidFill>
                  <a:schemeClr val="tx1"/>
                </a:solidFill>
              </a:rPr>
              <a:t>целом.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2" y="4365104"/>
            <a:ext cx="8794751" cy="3948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Требование № 2</a:t>
            </a:r>
            <a:r>
              <a:rPr lang="ru-RU" b="1" dirty="0" smtClean="0">
                <a:solidFill>
                  <a:schemeClr val="tx1"/>
                </a:solidFill>
              </a:rPr>
              <a:t>. «</a:t>
            </a:r>
            <a:r>
              <a:rPr lang="ru-RU" b="1" dirty="0">
                <a:solidFill>
                  <a:schemeClr val="tx1"/>
                </a:solidFill>
              </a:rPr>
              <a:t>Самостоятельность написания итогового сочинения (изложения)»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3" y="4941168"/>
            <a:ext cx="8794749" cy="864096"/>
          </a:xfrm>
          <a:prstGeom prst="roundRect">
            <a:avLst/>
          </a:prstGeom>
          <a:ln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635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Итоговое сочинение (изложение) выполняется самостоятельно. Не допускается списывание сочинения (изложения) из какого-либо источника (работа другого участника, исходный текст, чужой текст, опубликованный в бумажном и (или) электронном виде и др.).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12" y="5921896"/>
            <a:ext cx="8794749" cy="819472"/>
          </a:xfrm>
          <a:prstGeom prst="roundRect">
            <a:avLst/>
          </a:prstGeom>
          <a:ln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635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Если  сочинение (изложение) признано экспертом несамостоятельным, то выставляется «незачет» за невыполнение требования № 2 и «незачет» за работу в целом (такое сочинение (изложение) не проверяется по пяти критериям оценивания).</a:t>
            </a:r>
          </a:p>
        </p:txBody>
      </p:sp>
    </p:spTree>
    <p:extLst>
      <p:ext uri="{BB962C8B-B14F-4D97-AF65-F5344CB8AC3E}">
        <p14:creationId xmlns:p14="http://schemas.microsoft.com/office/powerpoint/2010/main" val="7312084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8925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Критерии оценивания </a:t>
            </a:r>
          </a:p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итогового сочинения (изложения)</a:t>
            </a:r>
            <a:endParaRPr lang="ru-RU" sz="2600" b="1" dirty="0">
              <a:latin typeface="Calibri" pitchFamily="34" charset="0"/>
            </a:endParaRPr>
          </a:p>
        </p:txBody>
      </p:sp>
      <p:pic>
        <p:nvPicPr>
          <p:cNvPr id="5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30672" y="2065551"/>
            <a:ext cx="3816424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Соответствие </a:t>
            </a:r>
            <a:r>
              <a:rPr lang="ru-RU" b="1" dirty="0">
                <a:solidFill>
                  <a:schemeClr val="tx1"/>
                </a:solidFill>
              </a:rPr>
              <a:t>теме.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</a:rPr>
              <a:t>Аргументация. Привлечение литературного материала.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</a:rPr>
              <a:t>Композиция и логика рассуждения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672" y="3686542"/>
            <a:ext cx="8064895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4.   Качество </a:t>
            </a:r>
            <a:r>
              <a:rPr lang="ru-RU" b="1" dirty="0">
                <a:solidFill>
                  <a:schemeClr val="tx1"/>
                </a:solidFill>
              </a:rPr>
              <a:t>письменной речи.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5.   Грамотность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79143" y="2065551"/>
            <a:ext cx="3816425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Содержание </a:t>
            </a:r>
            <a:r>
              <a:rPr lang="ru-RU" b="1" dirty="0">
                <a:solidFill>
                  <a:schemeClr val="tx1"/>
                </a:solidFill>
              </a:rPr>
              <a:t>изложения.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</a:rPr>
              <a:t>Логичность изложения.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</a:rPr>
              <a:t>Использование элементов стиля исходного </a:t>
            </a:r>
            <a:r>
              <a:rPr lang="ru-RU" b="1" dirty="0" smtClean="0">
                <a:solidFill>
                  <a:schemeClr val="tx1"/>
                </a:solidFill>
              </a:rPr>
              <a:t>текста.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6960" y="1454656"/>
            <a:ext cx="4126805" cy="5056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Сочинение: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2363" y="1459764"/>
            <a:ext cx="4126805" cy="5056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Изложение: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1" y="4797152"/>
            <a:ext cx="8064895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635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Критерии № 1 и № 2 являются основными. Для получения «зачета» за </a:t>
            </a:r>
            <a:r>
              <a:rPr lang="ru-RU" b="1" dirty="0" smtClean="0">
                <a:solidFill>
                  <a:schemeClr val="tx1"/>
                </a:solidFill>
              </a:rPr>
              <a:t>итоговое сочинение (изложение) </a:t>
            </a:r>
            <a:r>
              <a:rPr lang="ru-RU" b="1" dirty="0">
                <a:solidFill>
                  <a:schemeClr val="tx1"/>
                </a:solidFill>
              </a:rPr>
              <a:t>необходимо получить «зачет» по критериям № 1 и № 2 </a:t>
            </a:r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выставление </a:t>
            </a:r>
            <a:r>
              <a:rPr lang="ru-RU" b="1" dirty="0">
                <a:solidFill>
                  <a:srgbClr val="FF0000"/>
                </a:solidFill>
              </a:rPr>
              <a:t>«незачета» по одному из этих критериев автоматически ведет к «незачету» за работу в целом</a:t>
            </a:r>
            <a:r>
              <a:rPr lang="ru-RU" b="1" dirty="0" smtClean="0">
                <a:solidFill>
                  <a:schemeClr val="tx1"/>
                </a:solidFill>
              </a:rPr>
              <a:t>), </a:t>
            </a:r>
            <a:r>
              <a:rPr lang="ru-RU" b="1" dirty="0">
                <a:solidFill>
                  <a:schemeClr val="tx1"/>
                </a:solidFill>
              </a:rPr>
              <a:t>а также «зачет» по одному из других критериев (№ 3- № 5). </a:t>
            </a:r>
          </a:p>
        </p:txBody>
      </p:sp>
    </p:spTree>
    <p:extLst>
      <p:ext uri="{BB962C8B-B14F-4D97-AF65-F5344CB8AC3E}">
        <p14:creationId xmlns:p14="http://schemas.microsoft.com/office/powerpoint/2010/main" val="8812056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IKHO~1\AppData\Local\Temp\Rar$DRa0.119\Бланки сочинения 2016 версия 2 ЧБ_автоматизированное заполнение_без рамки_БР_Ав_Од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068" y="1196752"/>
            <a:ext cx="3071462" cy="45606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8175" y="188913"/>
            <a:ext cx="7100888" cy="8925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Заполнение бланков итогового сочинения (изложения) ответственным</a:t>
            </a:r>
            <a:endParaRPr lang="ru-RU" sz="2600" b="1" dirty="0">
              <a:latin typeface="Calibri" pitchFamily="34" charset="0"/>
            </a:endParaRPr>
          </a:p>
        </p:txBody>
      </p:sp>
      <p:pic>
        <p:nvPicPr>
          <p:cNvPr id="6" name="Picture 2" descr="E:\Pictures\gerb-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C:\Users\STIKHO~1\AppData\Local\Temp\Rar$DRa0.119\Бланки сочинения 2016 версия 2 ЧБ_автоматизированное заполнение_без рамки_БР_Ав_Од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160587"/>
            <a:ext cx="3071461" cy="45606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06995" y="5949280"/>
            <a:ext cx="8352929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Необходимо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внимательно переносить отметки о зачете\незачете в чистовой бланк регистрации, который подлежит обработке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01104" y="4940424"/>
            <a:ext cx="1514604" cy="432048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43100" y="4365104"/>
            <a:ext cx="2520280" cy="57532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943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4924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Проверка итогового </a:t>
            </a:r>
            <a:r>
              <a:rPr lang="ru-RU" sz="2600" b="1" dirty="0">
                <a:latin typeface="Calibri" pitchFamily="34" charset="0"/>
              </a:rPr>
              <a:t>сочинения (изложения)</a:t>
            </a:r>
          </a:p>
        </p:txBody>
      </p:sp>
      <p:pic>
        <p:nvPicPr>
          <p:cNvPr id="5" name="Picture 2" descr="E:\Pictures\gerb-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82566"/>
              </p:ext>
            </p:extLst>
          </p:nvPr>
        </p:nvGraphicFramePr>
        <p:xfrm>
          <a:off x="214312" y="1268760"/>
          <a:ext cx="8794750" cy="3672407"/>
        </p:xfrm>
        <a:graphic>
          <a:graphicData uri="http://schemas.openxmlformats.org/drawingml/2006/table">
            <a:tbl>
              <a:tblPr/>
              <a:tblGrid>
                <a:gridCol w="1330298"/>
                <a:gridCol w="2364975"/>
                <a:gridCol w="2318599"/>
                <a:gridCol w="1296144"/>
                <a:gridCol w="1484734"/>
              </a:tblGrid>
              <a:tr h="203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Дата проведения итогового сочинения (изложения)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Проверка экспертами   комиссий образовательных организаций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Сроки обработки на региональном уровне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Сроки выдачи результатов итогового сочинения (изложения) 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Дата ознакомления участников с результатами 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46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02.12.2015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02.12.2015-08.12.2015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09.12.2015-13.12.2015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14.12.2015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15.12.2015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03.02.2016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03.02.2016-09.02.2016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10.02.2016-14.02.2016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15.02.2016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16.02.2016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46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04.05.2016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04.05.2016-06.05.2016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07.05.2016-10.05.2016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11.05.2016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12.05.2016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23528" y="5157192"/>
            <a:ext cx="8568951" cy="12235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361950" algn="just" eaLnBrk="1" hangingPunct="1"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Проверка и оценивание итогового сочинения (изложения) комиссией образовательной организации должна завершиться не позднее чем </a:t>
            </a:r>
            <a:r>
              <a:rPr lang="ru-RU" altLang="ru-RU" b="1" dirty="0">
                <a:solidFill>
                  <a:srgbClr val="FF0000"/>
                </a:solidFill>
                <a:latin typeface="Calibri" pitchFamily="34" charset="0"/>
              </a:rPr>
              <a:t>через семь календарных дней с даты проведения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val="608637579"/>
      </p:ext>
    </p:extLst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8925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Комплектование бланков </a:t>
            </a:r>
          </a:p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итогового сочинения (изложения)</a:t>
            </a:r>
            <a:endParaRPr lang="ru-RU" sz="2600" b="1" dirty="0">
              <a:latin typeface="Calibri" pitchFamily="34" charset="0"/>
            </a:endParaRPr>
          </a:p>
        </p:txBody>
      </p:sp>
      <p:pic>
        <p:nvPicPr>
          <p:cNvPr id="5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8753" y="1196752"/>
            <a:ext cx="8568951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361950" algn="just" eaLnBrk="1" hangingPunct="1"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Бланки регистрации и бланки записи участников итогового сочинения (изложения), выполнявших работу в одной аудитории, складываются вместе в одну стопку. Верхним лежит бланк регистрации первого участника. Следующим за бланком регистрации бланк записи этого участника с номером 1, затем с номером 2 и так далее до конца работы. После работы первого участника в аналогичном порядке располагаются бланки второго участника, затем третьего и т.д. Вся стопка работ участников из одной аудитории помещается в возвратный доставочный пакет. На пакет наклеивается сопроводительный бланк с информацией: наименование ОО, номер аудитории, количество участников в аудитории, количество бланков регистрации, количество бланков записи (приложение).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8753" y="6160326"/>
            <a:ext cx="8568951" cy="62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Форма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ИС-07 «Ведомость коррекции персональных данных участников ГИА в аудитории» (в случае заполнения).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5854" y="4473014"/>
            <a:ext cx="8794751" cy="3948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Отчетные формы проведения итогового сочинения (изложения):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8753" y="5013176"/>
            <a:ext cx="8568951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Форма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ИС-05 «Ведомость проведения итогового сочинения (изложения) в кабинете ОО (места проведения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)»</a:t>
            </a:r>
            <a:endParaRPr lang="ru-RU" altLang="ru-RU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6868" y="5730566"/>
            <a:ext cx="8568951" cy="3713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Форма ИС-06 «Протокол проверки итогового сочинения (изложения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)»</a:t>
            </a:r>
            <a:endParaRPr lang="ru-RU" altLang="ru-RU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88537"/>
      </p:ext>
    </p:extLst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4924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latin typeface="Calibri" pitchFamily="34" charset="0"/>
              </a:rPr>
              <a:t>Результаты итогового сочинения (изложения)</a:t>
            </a:r>
          </a:p>
        </p:txBody>
      </p:sp>
      <p:pic>
        <p:nvPicPr>
          <p:cNvPr id="5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1268760"/>
            <a:ext cx="8352929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Просмотр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результатов итогового сочинения (изложения) 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доступен в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ПО Планирование ГИА (ЕГЭ) 2016 и ведомости с результатами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213248"/>
            <a:ext cx="8352929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Допуск к ГИА устанавливается в зависимости от результата итогового сочинения (изложения)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" y="3284984"/>
            <a:ext cx="414020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5525988" y="4054921"/>
            <a:ext cx="792162" cy="619125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71" y="3783484"/>
            <a:ext cx="1449388" cy="1436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598469" y="3351436"/>
            <a:ext cx="1728192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Допуск к 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ГИА</a:t>
            </a:r>
            <a:endParaRPr lang="ru-RU" altLang="ru-RU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5433" y="5655692"/>
            <a:ext cx="8352929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Результат итогового сочинения в случае представления его при приеме на обучение по программам </a:t>
            </a:r>
            <a:r>
              <a:rPr lang="ru-RU" altLang="ru-RU" b="1" dirty="0" err="1">
                <a:solidFill>
                  <a:srgbClr val="000000"/>
                </a:solidFill>
                <a:latin typeface="Calibri" pitchFamily="34" charset="0"/>
              </a:rPr>
              <a:t>бакалавриата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 и программам </a:t>
            </a:r>
            <a:r>
              <a:rPr lang="ru-RU" altLang="ru-RU" b="1" dirty="0" err="1">
                <a:solidFill>
                  <a:srgbClr val="000000"/>
                </a:solidFill>
                <a:latin typeface="Calibri" pitchFamily="34" charset="0"/>
              </a:rPr>
              <a:t>специалитета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Calibri" pitchFamily="34" charset="0"/>
              </a:rPr>
              <a:t>действителен четыре года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, следующих за годом получения такого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2124299305"/>
      </p:ext>
    </p:extLst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7704" y="58738"/>
            <a:ext cx="7164858" cy="4921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600" b="1" dirty="0" smtClean="0">
                <a:solidFill>
                  <a:prstClr val="black"/>
                </a:solidFill>
              </a:rPr>
              <a:t>Информационные плакаты ЕГЭ</a:t>
            </a:r>
          </a:p>
        </p:txBody>
      </p:sp>
      <p:pic>
        <p:nvPicPr>
          <p:cNvPr id="6" name="Picture 2" descr="E:\Pictures\gerb-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512" y="72231"/>
            <a:ext cx="973138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436" name="Объект 1"/>
          <p:cNvGraphicFramePr>
            <a:graphicFrameLocks noChangeAspect="1"/>
          </p:cNvGraphicFramePr>
          <p:nvPr/>
        </p:nvGraphicFramePr>
        <p:xfrm>
          <a:off x="196850" y="2565400"/>
          <a:ext cx="29352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Acrobat Document" r:id="rId5" imgW="8648576" imgH="11972880" progId="Acrobat.Document.11">
                  <p:embed/>
                </p:oleObj>
              </mc:Choice>
              <mc:Fallback>
                <p:oleObj name="Acrobat Document" r:id="rId5" imgW="8648576" imgH="11972880" progId="Acrobat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2565400"/>
                        <a:ext cx="29352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Объект 2"/>
          <p:cNvGraphicFramePr>
            <a:graphicFrameLocks noChangeAspect="1"/>
          </p:cNvGraphicFramePr>
          <p:nvPr/>
        </p:nvGraphicFramePr>
        <p:xfrm>
          <a:off x="6100763" y="981075"/>
          <a:ext cx="29352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Acrobat Document" r:id="rId7" imgW="8648576" imgH="11972880" progId="Acrobat.Document.11">
                  <p:embed/>
                </p:oleObj>
              </mc:Choice>
              <mc:Fallback>
                <p:oleObj name="Acrobat Document" r:id="rId7" imgW="8648576" imgH="11972880" progId="Acrobat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981075"/>
                        <a:ext cx="293528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Объект 3"/>
          <p:cNvGraphicFramePr>
            <a:graphicFrameLocks noChangeAspect="1"/>
          </p:cNvGraphicFramePr>
          <p:nvPr/>
        </p:nvGraphicFramePr>
        <p:xfrm>
          <a:off x="3149600" y="1844675"/>
          <a:ext cx="29352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Acrobat Document" r:id="rId9" imgW="8648576" imgH="11972880" progId="Acrobat.Document.11">
                  <p:embed/>
                </p:oleObj>
              </mc:Choice>
              <mc:Fallback>
                <p:oleObj name="Acrobat Document" r:id="rId9" imgW="8648576" imgH="11972880" progId="Acrobat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1844675"/>
                        <a:ext cx="29352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68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8921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prstClr val="black"/>
                </a:solidFill>
                <a:latin typeface="Calibri" pitchFamily="34" charset="0"/>
              </a:rPr>
              <a:t>Введение итогового сочинения (изложения) как одно из условий допуска к ГИА</a:t>
            </a:r>
          </a:p>
        </p:txBody>
      </p:sp>
      <p:pic>
        <p:nvPicPr>
          <p:cNvPr id="6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850" y="1268413"/>
            <a:ext cx="8496300" cy="8651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Поручение Президента РФ по итогам заседания Совета при Президенте Российской Федерации по культуре и искусству от 17.11.2013 г. №2699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6900" y="2274888"/>
            <a:ext cx="8012113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>
                <a:solidFill>
                  <a:srgbClr val="FF0000"/>
                </a:solidFill>
                <a:latin typeface="Calibri" pitchFamily="34" charset="0"/>
              </a:rPr>
              <a:t>Цель: </a:t>
            </a:r>
            <a:endParaRPr lang="ru-RU" altLang="ru-RU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развитие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речевой культуры обучающихся, стимул к чтению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600" y="2997200"/>
            <a:ext cx="7999413" cy="12239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>
                <a:solidFill>
                  <a:srgbClr val="FF0000"/>
                </a:solidFill>
                <a:latin typeface="Calibri" pitchFamily="34" charset="0"/>
              </a:rPr>
              <a:t>Задачи: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altLang="ru-RU" b="1" dirty="0">
                <a:solidFill>
                  <a:prstClr val="black"/>
                </a:solidFill>
                <a:latin typeface="Calibri" pitchFamily="34" charset="0"/>
              </a:rPr>
              <a:t> сочинение (изложение) – допуск к ГИА (оценка школой: «зачет-незачет»)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altLang="ru-RU" b="1" dirty="0">
                <a:solidFill>
                  <a:prstClr val="black"/>
                </a:solidFill>
                <a:latin typeface="Calibri" pitchFamily="34" charset="0"/>
              </a:rPr>
              <a:t> сочинение – форма индивидуальных достижений абитуриентов </a:t>
            </a:r>
            <a:r>
              <a:rPr lang="ru-RU" altLang="ru-RU" b="1" dirty="0" smtClean="0">
                <a:solidFill>
                  <a:prstClr val="black"/>
                </a:solidFill>
                <a:latin typeface="Calibri" pitchFamily="34" charset="0"/>
              </a:rPr>
              <a:t>(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дополнительные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баллы при приеме на обучение в организации 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ВПО)</a:t>
            </a:r>
            <a:endParaRPr lang="ru-RU" altLang="ru-RU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850" y="4437063"/>
            <a:ext cx="8496300" cy="22320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Итоговое изложение (вместо сочинения) пишут выпускники с ОВЗ или дети-инвалиды и инвалиды; обучающиеся в специальных учебно-воспитательных учреждениях закрытого типа, в учреждениях, исполняющих наказание в виде лишения свободы; обучающиеся на дому, в образовательных организациях, в том числе </a:t>
            </a:r>
            <a:r>
              <a:rPr lang="ru-RU" b="1" dirty="0" smtClean="0">
                <a:solidFill>
                  <a:prstClr val="black"/>
                </a:solidFill>
              </a:rPr>
              <a:t>санаторно-курортных</a:t>
            </a:r>
            <a:r>
              <a:rPr lang="ru-RU" b="1" dirty="0">
                <a:solidFill>
                  <a:prstClr val="black"/>
                </a:solidFill>
              </a:rPr>
              <a:t>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93621450"/>
      </p:ext>
    </p:extLst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1564" y="1772816"/>
            <a:ext cx="8030095" cy="16561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«ГОРЯЧАЯ ЛИНИЯ»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ГУ «Областной центр </a:t>
            </a:r>
            <a:r>
              <a:rPr lang="ru-RU" b="1" dirty="0">
                <a:solidFill>
                  <a:schemeClr val="tx1"/>
                </a:solidFill>
              </a:rPr>
              <a:t>мониторинга качества </a:t>
            </a:r>
            <a:r>
              <a:rPr lang="ru-RU" b="1" dirty="0" smtClean="0">
                <a:solidFill>
                  <a:schemeClr val="tx1"/>
                </a:solidFill>
              </a:rPr>
              <a:t>образования»</a:t>
            </a: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по вопросам подготовки и проведения ГИА: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8(3842) 58-70-25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09204" y="3933056"/>
            <a:ext cx="3939878" cy="18002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Сайт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ГУ «Областной центр мониторинга качества образования»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www.ocmko.ru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1564" y="3933056"/>
            <a:ext cx="3939878" cy="18002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Сайт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Департамента образования и науки Кемеровской области</a:t>
            </a: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www.образование42.рф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07611"/>
      </p:ext>
    </p:extLst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8925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Сроки регистрации и проведения </a:t>
            </a:r>
          </a:p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итогового </a:t>
            </a:r>
            <a:r>
              <a:rPr lang="ru-RU" sz="2600" b="1" dirty="0">
                <a:latin typeface="Calibri" pitchFamily="34" charset="0"/>
              </a:rPr>
              <a:t>сочинения (изложения)</a:t>
            </a:r>
          </a:p>
        </p:txBody>
      </p:sp>
      <p:pic>
        <p:nvPicPr>
          <p:cNvPr id="5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611257"/>
              </p:ext>
            </p:extLst>
          </p:nvPr>
        </p:nvGraphicFramePr>
        <p:xfrm>
          <a:off x="611559" y="1628800"/>
          <a:ext cx="7992889" cy="4392488"/>
        </p:xfrm>
        <a:graphic>
          <a:graphicData uri="http://schemas.openxmlformats.org/drawingml/2006/table">
            <a:tbl>
              <a:tblPr/>
              <a:tblGrid>
                <a:gridCol w="2240794"/>
                <a:gridCol w="2800993"/>
                <a:gridCol w="2951102"/>
              </a:tblGrid>
              <a:tr h="834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Сроки регистрации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Дата проведения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2614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Сочинение (изложение)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 18.11.2015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02.12.2015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02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5411" marR="154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 20.01.2016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03.02.2016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20696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5411" marR="154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 20.04.2016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04.05.2016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953426"/>
      </p:ext>
    </p:extLst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4924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Участники в итоговом сочинении (изложении)</a:t>
            </a:r>
            <a:endParaRPr lang="ru-RU" sz="2600" b="1" dirty="0"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288" y="3754438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000"/>
              </a:lnSpc>
              <a:spcAft>
                <a:spcPts val="600"/>
              </a:spcAft>
              <a:defRPr/>
            </a:pPr>
            <a:r>
              <a:rPr lang="en-US" altLang="ru-RU" sz="2400" b="1" dirty="0" smtClean="0">
                <a:latin typeface="+mj-lt"/>
              </a:rPr>
              <a:t>				</a:t>
            </a:r>
            <a:endParaRPr lang="ru-RU" altLang="ru-RU" sz="2200" b="1" dirty="0" smtClean="0">
              <a:latin typeface="+mj-lt"/>
            </a:endParaRPr>
          </a:p>
        </p:txBody>
      </p:sp>
      <p:pic>
        <p:nvPicPr>
          <p:cNvPr id="6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67671"/>
              </p:ext>
            </p:extLst>
          </p:nvPr>
        </p:nvGraphicFramePr>
        <p:xfrm>
          <a:off x="467870" y="1140921"/>
          <a:ext cx="8207817" cy="3017520"/>
        </p:xfrm>
        <a:graphic>
          <a:graphicData uri="http://schemas.openxmlformats.org/drawingml/2006/table">
            <a:tbl>
              <a:tblPr/>
              <a:tblGrid>
                <a:gridCol w="3079151"/>
                <a:gridCol w="2564333"/>
                <a:gridCol w="2564333"/>
              </a:tblGrid>
              <a:tr h="2686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Категория участника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Сочинение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776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5411" marR="154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участников в 2014-2015 году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Планируемое кол-во участников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декабря 2015 года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4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Выпускники текущего года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10366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10454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Обучающиеся СПО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3028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1269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4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Выпускники прошлых лет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 прошедшие ГИА в прошлые годы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43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 участников по Кемеровской области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13469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11739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060489"/>
              </p:ext>
            </p:extLst>
          </p:nvPr>
        </p:nvGraphicFramePr>
        <p:xfrm>
          <a:off x="467544" y="4365104"/>
          <a:ext cx="8208144" cy="2194560"/>
        </p:xfrm>
        <a:graphic>
          <a:graphicData uri="http://schemas.openxmlformats.org/drawingml/2006/table">
            <a:tbl>
              <a:tblPr/>
              <a:tblGrid>
                <a:gridCol w="3080806"/>
                <a:gridCol w="2563669"/>
                <a:gridCol w="2563669"/>
              </a:tblGrid>
              <a:tr h="2686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Категория участника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Изложение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2405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5411" marR="1541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участников в 2014-2015 году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Планируемое кол-во участников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декабря 2015 года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4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Выпускники текущего года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524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439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Обучающиеся СПО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43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 участников по Кемеровской области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544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466</a:t>
                      </a:r>
                    </a:p>
                  </a:txBody>
                  <a:tcPr marL="15411" marR="1541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34279"/>
      </p:ext>
    </p:extLst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8925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Тематические направления тем </a:t>
            </a:r>
            <a:r>
              <a:rPr lang="ru-RU" sz="2600" b="1" dirty="0">
                <a:latin typeface="Calibri" pitchFamily="34" charset="0"/>
              </a:rPr>
              <a:t>для </a:t>
            </a:r>
            <a:endParaRPr lang="ru-RU" sz="2600" b="1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итогового сочинения</a:t>
            </a:r>
            <a:endParaRPr lang="ru-RU" sz="2600" b="1" dirty="0">
              <a:latin typeface="Calibri" pitchFamily="34" charset="0"/>
            </a:endParaRPr>
          </a:p>
        </p:txBody>
      </p:sp>
      <p:pic>
        <p:nvPicPr>
          <p:cNvPr id="5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06685" y="1268760"/>
            <a:ext cx="8137525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Calibri" pitchFamily="34" charset="0"/>
              </a:rPr>
              <a:t>1. </a:t>
            </a:r>
            <a:r>
              <a:rPr lang="ru-RU" altLang="ru-RU" sz="1600" b="1" dirty="0" smtClean="0">
                <a:solidFill>
                  <a:srgbClr val="FF0000"/>
                </a:solidFill>
                <a:latin typeface="Calibri" pitchFamily="34" charset="0"/>
              </a:rPr>
              <a:t>Время. </a:t>
            </a:r>
            <a:r>
              <a:rPr lang="ru-RU" altLang="ru-RU" sz="1400" b="1" dirty="0" smtClean="0">
                <a:solidFill>
                  <a:srgbClr val="000000"/>
                </a:solidFill>
                <a:latin typeface="Calibri" pitchFamily="34" charset="0"/>
              </a:rPr>
              <a:t>Сочинение по теме этого направления подразумевает в себе осмысление понятий человеком времени, его восприятие в разные времена и рассуждения на тему истории человечества, этапов развития общества в разные поколения и эпохи.</a:t>
            </a:r>
            <a:endParaRPr lang="ru-RU" altLang="ru-RU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9884" y="2204864"/>
            <a:ext cx="8137525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Calibri" pitchFamily="34" charset="0"/>
              </a:rPr>
              <a:t>2. </a:t>
            </a:r>
            <a:r>
              <a:rPr lang="ru-RU" altLang="ru-RU" sz="1600" b="1" dirty="0" smtClean="0">
                <a:solidFill>
                  <a:srgbClr val="FF0000"/>
                </a:solidFill>
                <a:latin typeface="Calibri" pitchFamily="34" charset="0"/>
              </a:rPr>
              <a:t>Дом. </a:t>
            </a:r>
            <a:r>
              <a:rPr lang="ru-RU" altLang="ru-RU" sz="1400" b="1" dirty="0" smtClean="0">
                <a:latin typeface="Calibri" pitchFamily="34" charset="0"/>
              </a:rPr>
              <a:t>Направление</a:t>
            </a:r>
            <a:r>
              <a:rPr lang="ru-RU" altLang="ru-RU" sz="1400" b="1" dirty="0">
                <a:latin typeface="Calibri" pitchFamily="34" charset="0"/>
              </a:rPr>
              <a:t>, в котором экзаменуемый должен будет описать свое понимание значения слова «дом» и отношение к нему с точки зрения того, что это является важнейшей ценностью бытия, соединяющее в себе прошлое и настоящие. Данное направление имеет многозначное значение, на основании которого требуется изложить свои мысли относительно взаимоотношения материальной и духовной составляющей человека.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884" y="3645024"/>
            <a:ext cx="8137525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Calibri" pitchFamily="34" charset="0"/>
              </a:rPr>
              <a:t>3. </a:t>
            </a:r>
            <a:r>
              <a:rPr lang="ru-RU" altLang="ru-RU" sz="1600" b="1" dirty="0" smtClean="0">
                <a:solidFill>
                  <a:srgbClr val="FF0000"/>
                </a:solidFill>
                <a:latin typeface="Calibri" pitchFamily="34" charset="0"/>
              </a:rPr>
              <a:t>Любовь. </a:t>
            </a:r>
            <a:r>
              <a:rPr lang="ru-RU" altLang="ru-RU" sz="1400" b="1" dirty="0" smtClean="0">
                <a:latin typeface="Calibri" pitchFamily="34" charset="0"/>
              </a:rPr>
              <a:t>Данная </a:t>
            </a:r>
            <a:r>
              <a:rPr lang="ru-RU" altLang="ru-RU" sz="1400" b="1" dirty="0">
                <a:latin typeface="Calibri" pitchFamily="34" charset="0"/>
              </a:rPr>
              <a:t>тема предлагает школьнику порассуждать на тему любви с разных углов, будь то любовь родителей к своим детям, отношения между людьми, а также о любви человека к природе и к своей Родине. В данной теме от экзаменуемого требуется описать любовь как нечто высокое и облагораживающее, позволяющее человеку возвыситься над привычной суетой.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9884" y="4725144"/>
            <a:ext cx="8137525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Calibri" pitchFamily="34" charset="0"/>
              </a:rPr>
              <a:t>4. </a:t>
            </a:r>
            <a:r>
              <a:rPr lang="ru-RU" altLang="ru-RU" sz="1600" b="1" dirty="0" smtClean="0">
                <a:solidFill>
                  <a:srgbClr val="FF0000"/>
                </a:solidFill>
                <a:latin typeface="Calibri" pitchFamily="34" charset="0"/>
              </a:rPr>
              <a:t>Путь. </a:t>
            </a:r>
            <a:r>
              <a:rPr lang="ru-RU" altLang="ru-RU" sz="1400" b="1" dirty="0" smtClean="0">
                <a:latin typeface="Calibri" pitchFamily="34" charset="0"/>
              </a:rPr>
              <a:t>Самое </a:t>
            </a:r>
            <a:r>
              <a:rPr lang="ru-RU" altLang="ru-RU" sz="1400" b="1" dirty="0">
                <a:latin typeface="Calibri" pitchFamily="34" charset="0"/>
              </a:rPr>
              <a:t>широкое направление из всех представленных. В нем предлагается поразмышлять о как таковом понятии «путь», причем рассматривать его возможно с разных сторон: от впечатлений после дорожных приключений и заканчивая размышлениями об избранном человечеством пути развития и результатах, к которым этот путь приведет.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9884" y="5877272"/>
            <a:ext cx="8137525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Calibri" pitchFamily="34" charset="0"/>
              </a:rPr>
              <a:t>5. Год литературы в </a:t>
            </a:r>
            <a:r>
              <a:rPr lang="ru-RU" altLang="ru-RU" sz="1600" b="1" dirty="0" smtClean="0">
                <a:solidFill>
                  <a:srgbClr val="FF0000"/>
                </a:solidFill>
                <a:latin typeface="Calibri" pitchFamily="34" charset="0"/>
              </a:rPr>
              <a:t>России. </a:t>
            </a:r>
            <a:r>
              <a:rPr lang="ru-RU" altLang="ru-RU" sz="1400" b="1" dirty="0" smtClean="0">
                <a:latin typeface="Calibri" pitchFamily="34" charset="0"/>
              </a:rPr>
              <a:t>Направление</a:t>
            </a:r>
            <a:r>
              <a:rPr lang="ru-RU" altLang="ru-RU" sz="1400" b="1" dirty="0">
                <a:latin typeface="Calibri" pitchFamily="34" charset="0"/>
              </a:rPr>
              <a:t>, посвященное проводимому в России году литературы. Данное направление требует от выпускника наличия определенного кругозора и способности рассуждать о большой литературе как величайшем культурном феномене.</a:t>
            </a:r>
          </a:p>
        </p:txBody>
      </p:sp>
    </p:spTree>
    <p:extLst>
      <p:ext uri="{BB962C8B-B14F-4D97-AF65-F5344CB8AC3E}">
        <p14:creationId xmlns:p14="http://schemas.microsoft.com/office/powerpoint/2010/main" val="1714650048"/>
      </p:ext>
    </p:extLst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4924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Бланки итогового </a:t>
            </a:r>
            <a:r>
              <a:rPr lang="ru-RU" sz="2600" b="1" dirty="0">
                <a:latin typeface="Calibri" pitchFamily="34" charset="0"/>
              </a:rPr>
              <a:t>сочинения (изложения)</a:t>
            </a:r>
          </a:p>
        </p:txBody>
      </p:sp>
      <p:pic>
        <p:nvPicPr>
          <p:cNvPr id="5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9" y="2121421"/>
            <a:ext cx="2231082" cy="31596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20" y="2121942"/>
            <a:ext cx="2233556" cy="31591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85" y="2149635"/>
            <a:ext cx="2235226" cy="31591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519884" y="5733256"/>
            <a:ext cx="8137525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b="1" dirty="0">
                <a:latin typeface="Calibri" pitchFamily="34" charset="0"/>
              </a:rPr>
              <a:t>Бланки </a:t>
            </a:r>
            <a:r>
              <a:rPr lang="ru-RU" altLang="ru-RU" b="1" dirty="0" smtClean="0">
                <a:latin typeface="Calibri" pitchFamily="34" charset="0"/>
              </a:rPr>
              <a:t>печатаются </a:t>
            </a:r>
            <a:r>
              <a:rPr lang="ru-RU" altLang="ru-RU" b="1" dirty="0">
                <a:latin typeface="Calibri" pitchFamily="34" charset="0"/>
              </a:rPr>
              <a:t>в образовательных организациях (местах проведения итогового сочинения (изложения) </a:t>
            </a:r>
            <a:r>
              <a:rPr lang="ru-RU" altLang="ru-RU" b="1" dirty="0">
                <a:solidFill>
                  <a:srgbClr val="FF0000"/>
                </a:solidFill>
                <a:latin typeface="Calibri" pitchFamily="34" charset="0"/>
              </a:rPr>
              <a:t>не позднее чем за день до проведения итогового сочинения (изложения).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7360" y="1268760"/>
            <a:ext cx="8137525" cy="4680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Calibri" pitchFamily="34" charset="0"/>
              </a:rPr>
              <a:t>Комплект бланков состоит из бланка регистрации и бланков записи</a:t>
            </a:r>
          </a:p>
        </p:txBody>
      </p:sp>
    </p:spTree>
    <p:extLst>
      <p:ext uri="{BB962C8B-B14F-4D97-AF65-F5344CB8AC3E}">
        <p14:creationId xmlns:p14="http://schemas.microsoft.com/office/powerpoint/2010/main" val="3697293324"/>
      </p:ext>
    </p:extLst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8925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Особенности проведения </a:t>
            </a:r>
          </a:p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итогового </a:t>
            </a:r>
            <a:r>
              <a:rPr lang="ru-RU" sz="2600" b="1" dirty="0">
                <a:latin typeface="Calibri" pitchFamily="34" charset="0"/>
              </a:rPr>
              <a:t>сочинения (изложения)</a:t>
            </a:r>
          </a:p>
        </p:txBody>
      </p:sp>
      <p:pic>
        <p:nvPicPr>
          <p:cNvPr id="5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22445" y="1340768"/>
            <a:ext cx="8137525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361950" algn="just" eaLnBrk="1" hangingPunct="1">
              <a:defRPr/>
            </a:pPr>
            <a:r>
              <a:rPr lang="ru-RU" altLang="ru-RU" sz="2400" b="1" dirty="0" smtClean="0">
                <a:latin typeface="Calibri" pitchFamily="34" charset="0"/>
              </a:rPr>
              <a:t>Темы  итогового  сочинения  станут  известны </a:t>
            </a:r>
            <a:r>
              <a:rPr lang="ru-RU" altLang="ru-RU" sz="2400" b="1" dirty="0">
                <a:latin typeface="Calibri" pitchFamily="34" charset="0"/>
              </a:rPr>
              <a:t>только в день экзамена – </a:t>
            </a:r>
            <a:r>
              <a:rPr lang="ru-RU" altLang="ru-RU" sz="2400" b="1" dirty="0">
                <a:solidFill>
                  <a:srgbClr val="FF0000"/>
                </a:solidFill>
                <a:latin typeface="Calibri" pitchFamily="34" charset="0"/>
              </a:rPr>
              <a:t>за 15 минут до </a:t>
            </a:r>
            <a:r>
              <a:rPr lang="ru-RU" altLang="ru-RU" sz="2400" b="1" dirty="0" smtClean="0">
                <a:solidFill>
                  <a:srgbClr val="FF0000"/>
                </a:solidFill>
                <a:latin typeface="Calibri" pitchFamily="34" charset="0"/>
              </a:rPr>
              <a:t>начала </a:t>
            </a:r>
            <a:r>
              <a:rPr lang="ru-RU" altLang="ru-RU" sz="2400" b="1" dirty="0" smtClean="0">
                <a:latin typeface="Calibri" pitchFamily="34" charset="0"/>
              </a:rPr>
              <a:t>(</a:t>
            </a:r>
            <a:r>
              <a:rPr lang="ru-RU" altLang="ru-RU" sz="2400" b="1" dirty="0">
                <a:latin typeface="Calibri" pitchFamily="34" charset="0"/>
              </a:rPr>
              <a:t>они будут опубликованы на открытых федеральных информационных порталах в сети Интернет, на </a:t>
            </a:r>
            <a:r>
              <a:rPr lang="ru-RU" altLang="ru-RU" sz="2400" b="1" dirty="0" smtClean="0">
                <a:latin typeface="Calibri" pitchFamily="34" charset="0"/>
              </a:rPr>
              <a:t>сайтах: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442" y="3573016"/>
            <a:ext cx="8137525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800" b="1" dirty="0" smtClean="0">
                <a:latin typeface="Calibri" pitchFamily="34" charset="0"/>
              </a:rPr>
              <a:t>ege.edu.ru</a:t>
            </a:r>
            <a:r>
              <a:rPr lang="ru-RU" altLang="ru-RU" sz="2800" b="1" dirty="0" smtClean="0">
                <a:latin typeface="Calibri" pitchFamily="34" charset="0"/>
              </a:rPr>
              <a:t> (</a:t>
            </a:r>
            <a:r>
              <a:rPr lang="en-US" altLang="ru-RU" sz="2800" b="1" dirty="0" smtClean="0">
                <a:latin typeface="Calibri" pitchFamily="34" charset="0"/>
              </a:rPr>
              <a:t>topic.ege.edu.ru</a:t>
            </a:r>
            <a:r>
              <a:rPr lang="ru-RU" altLang="ru-RU" sz="2800" b="1" dirty="0" smtClean="0">
                <a:latin typeface="Calibri" pitchFamily="34" charset="0"/>
              </a:rPr>
              <a:t>)</a:t>
            </a:r>
            <a:r>
              <a:rPr lang="en-US" altLang="ru-RU" sz="2800" b="1" dirty="0" smtClean="0">
                <a:latin typeface="Calibri" pitchFamily="34" charset="0"/>
              </a:rPr>
              <a:t> (</a:t>
            </a:r>
            <a:r>
              <a:rPr lang="ru-RU" altLang="ru-RU" sz="2800" b="1" dirty="0" smtClean="0">
                <a:latin typeface="Calibri" pitchFamily="34" charset="0"/>
              </a:rPr>
              <a:t>Портал ЕГ</a:t>
            </a:r>
            <a:r>
              <a:rPr lang="ru-RU" altLang="ru-RU" sz="2800" b="1" dirty="0">
                <a:latin typeface="Calibri" pitchFamily="34" charset="0"/>
              </a:rPr>
              <a:t>Э</a:t>
            </a:r>
            <a:r>
              <a:rPr lang="ru-RU" altLang="ru-RU" sz="2800" b="1" dirty="0" smtClean="0">
                <a:latin typeface="Calibri" pitchFamily="34" charset="0"/>
              </a:rPr>
              <a:t>)</a:t>
            </a:r>
            <a:endParaRPr lang="en-US" altLang="ru-RU" sz="2800" b="1" dirty="0" smtClean="0"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4976" y="4293096"/>
            <a:ext cx="8137525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800" b="1" dirty="0">
                <a:latin typeface="Calibri" pitchFamily="34" charset="0"/>
              </a:rPr>
              <a:t>rustest.ru</a:t>
            </a:r>
            <a:r>
              <a:rPr lang="ru-RU" altLang="ru-RU" sz="2800" b="1" dirty="0">
                <a:latin typeface="Calibri" pitchFamily="34" charset="0"/>
              </a:rPr>
              <a:t> </a:t>
            </a:r>
            <a:r>
              <a:rPr lang="en-US" altLang="ru-RU" sz="2800" b="1" dirty="0">
                <a:latin typeface="Calibri" pitchFamily="34" charset="0"/>
              </a:rPr>
              <a:t>(</a:t>
            </a:r>
            <a:r>
              <a:rPr lang="ru-RU" altLang="ru-RU" sz="2800" b="1" dirty="0">
                <a:latin typeface="Calibri" pitchFamily="34" charset="0"/>
              </a:rPr>
              <a:t>ФЦТ</a:t>
            </a:r>
            <a:r>
              <a:rPr lang="en-US" altLang="ru-RU" sz="2800" b="1" dirty="0">
                <a:latin typeface="Calibri" pitchFamily="34" charset="0"/>
              </a:rPr>
              <a:t>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4975" y="5013176"/>
            <a:ext cx="8137525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>
                <a:latin typeface="Calibri" pitchFamily="34" charset="0"/>
              </a:rPr>
              <a:t>образование42.рф (</a:t>
            </a:r>
            <a:r>
              <a:rPr lang="ru-RU" altLang="ru-RU" sz="2800" b="1" dirty="0" err="1">
                <a:latin typeface="Calibri" pitchFamily="34" charset="0"/>
              </a:rPr>
              <a:t>ДОиН</a:t>
            </a:r>
            <a:r>
              <a:rPr lang="ru-RU" altLang="ru-RU" sz="2800" b="1" dirty="0">
                <a:latin typeface="Calibri" pitchFamily="34" charset="0"/>
              </a:rPr>
              <a:t>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896" y="5682998"/>
            <a:ext cx="8137525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800" b="1" dirty="0">
                <a:latin typeface="Calibri" pitchFamily="34" charset="0"/>
              </a:rPr>
              <a:t>ocmko.ru</a:t>
            </a:r>
            <a:r>
              <a:rPr lang="ru-RU" altLang="ru-RU" sz="2800" b="1" dirty="0">
                <a:latin typeface="Calibri" pitchFamily="34" charset="0"/>
              </a:rPr>
              <a:t> </a:t>
            </a:r>
            <a:r>
              <a:rPr lang="en-US" altLang="ru-RU" sz="2800" b="1" dirty="0">
                <a:latin typeface="Calibri" pitchFamily="34" charset="0"/>
              </a:rPr>
              <a:t>(</a:t>
            </a:r>
            <a:r>
              <a:rPr lang="ru-RU" altLang="ru-RU" sz="2800" b="1" dirty="0">
                <a:latin typeface="Calibri" pitchFamily="34" charset="0"/>
              </a:rPr>
              <a:t>ГУ ОЦМКО)</a:t>
            </a:r>
            <a:endParaRPr lang="ru-RU" altLang="ru-RU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99544"/>
      </p:ext>
    </p:extLst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8925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Продолжительность</a:t>
            </a:r>
            <a:endParaRPr lang="ru-RU" sz="2600" b="1" dirty="0">
              <a:latin typeface="Calibri" pitchFamily="34" charset="0"/>
            </a:endParaRPr>
          </a:p>
          <a:p>
            <a:pPr algn="ctr">
              <a:defRPr/>
            </a:pPr>
            <a:r>
              <a:rPr lang="ru-RU" sz="2600" b="1" dirty="0">
                <a:latin typeface="Calibri" pitchFamily="34" charset="0"/>
              </a:rPr>
              <a:t> итогового сочинения (изложения)</a:t>
            </a:r>
          </a:p>
        </p:txBody>
      </p:sp>
      <p:pic>
        <p:nvPicPr>
          <p:cNvPr id="5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9" y="2276872"/>
            <a:ext cx="849694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361950" algn="just" eaLnBrk="1" hangingPunct="1"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Для участников итогового сочинения (изложения) с ОВЗ, детей-инвалидов и 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инвалидов, лиц, которые обучаются по состоянию здоровья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продолжительность проведения итогового сочинения (изложения) увеличивается </a:t>
            </a:r>
            <a:r>
              <a:rPr lang="ru-RU" altLang="ru-RU" b="1" dirty="0">
                <a:solidFill>
                  <a:srgbClr val="C00000"/>
                </a:solidFill>
                <a:latin typeface="Calibri" pitchFamily="34" charset="0"/>
              </a:rPr>
              <a:t>на 1,5 часа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9" y="4797152"/>
            <a:ext cx="8496944" cy="15836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361950" algn="just" eaLnBrk="1" hangingPunct="1"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В случае получения неудовлетворительного результата («незачет») за итоговое сочинение (изложение) </a:t>
            </a:r>
            <a:r>
              <a:rPr lang="ru-RU" altLang="ru-RU" b="1" dirty="0">
                <a:solidFill>
                  <a:srgbClr val="C00000"/>
                </a:solidFill>
                <a:latin typeface="Calibri" pitchFamily="34" charset="0"/>
              </a:rPr>
              <a:t>обучающиеся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Calibri" pitchFamily="34" charset="0"/>
              </a:rPr>
              <a:t>вправе пересдать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итоговое сочинение (изложение</a:t>
            </a:r>
            <a:r>
              <a:rPr lang="ru-RU" altLang="ru-RU" b="1" dirty="0">
                <a:latin typeface="Calibri" pitchFamily="34" charset="0"/>
              </a:rPr>
              <a:t>), но </a:t>
            </a:r>
            <a:r>
              <a:rPr lang="ru-RU" altLang="ru-RU" b="1" dirty="0">
                <a:solidFill>
                  <a:srgbClr val="C00000"/>
                </a:solidFill>
                <a:latin typeface="Calibri" pitchFamily="34" charset="0"/>
              </a:rPr>
              <a:t>не более двух раз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и только в сроки, предусмотренные расписанием проведения итогового сочинения (изложения).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599" y="1556792"/>
            <a:ext cx="7200800" cy="4320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Calibri" pitchFamily="34" charset="0"/>
              </a:rPr>
              <a:t>Продолжительность: </a:t>
            </a:r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</a:rPr>
              <a:t>3 часа 55 минут (235 минут)</a:t>
            </a:r>
          </a:p>
        </p:txBody>
      </p:sp>
    </p:spTree>
    <p:extLst>
      <p:ext uri="{BB962C8B-B14F-4D97-AF65-F5344CB8AC3E}">
        <p14:creationId xmlns:p14="http://schemas.microsoft.com/office/powerpoint/2010/main" val="661880085"/>
      </p:ext>
    </p:extLst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188913"/>
            <a:ext cx="7100888" cy="4924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Calibri" pitchFamily="34" charset="0"/>
              </a:rPr>
              <a:t>Проведение </a:t>
            </a:r>
            <a:r>
              <a:rPr lang="ru-RU" sz="2600" b="1" dirty="0">
                <a:latin typeface="Calibri" pitchFamily="34" charset="0"/>
              </a:rPr>
              <a:t>итогового сочинения (изложения)</a:t>
            </a:r>
          </a:p>
        </p:txBody>
      </p:sp>
      <p:pic>
        <p:nvPicPr>
          <p:cNvPr id="5" name="Picture 2" descr="E:\Pictures\gerb-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313" y="66675"/>
            <a:ext cx="973137" cy="1039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3883" y="1268760"/>
            <a:ext cx="8253610" cy="7921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Итоговое сочинение (изложение) начинается </a:t>
            </a:r>
            <a:r>
              <a:rPr lang="ru-RU" sz="2000" b="1" dirty="0">
                <a:solidFill>
                  <a:srgbClr val="C00000"/>
                </a:solidFill>
              </a:rPr>
              <a:t>в 10.00</a:t>
            </a:r>
            <a:r>
              <a:rPr lang="ru-RU" sz="2000" b="1" dirty="0">
                <a:solidFill>
                  <a:schemeClr val="tx1"/>
                </a:solidFill>
              </a:rPr>
              <a:t> по местному времени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3883" y="2487003"/>
            <a:ext cx="8253610" cy="5590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Инструктаж</a:t>
            </a:r>
            <a:r>
              <a:rPr lang="ru-RU" sz="2000" b="1" dirty="0">
                <a:solidFill>
                  <a:schemeClr val="tx1"/>
                </a:solidFill>
              </a:rPr>
              <a:t> состоит из двух частей: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2886" y="3207083"/>
            <a:ext cx="8253610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Первая часть - до 10.00 по местному времени</a:t>
            </a:r>
            <a:r>
              <a:rPr lang="ru-RU" b="1" dirty="0"/>
              <a:t> - информирование участников о порядке проведения итогового сочинения (изложения), правилах оформления итогового сочинения (изложения), продолжительности выполнения  итогового сочинения (изложения), о времени и месте ознакомления с результатами итогового сочинения (изложения), а также о том, что записи на черновиках не обрабатываются и не проверяются.</a:t>
            </a:r>
            <a:endParaRPr lang="ru-RU" b="1" dirty="0"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4970" y="5295315"/>
            <a:ext cx="8253610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Вторая часть - не ранее 10.00 по местному времени</a:t>
            </a:r>
            <a:r>
              <a:rPr lang="ru-RU" b="1" dirty="0"/>
              <a:t> - ознакомление участников итогового сочинения (изложения) с темами итогового сочинения (текстами изложения), заполнение регистрационных полей бланков</a:t>
            </a:r>
          </a:p>
        </p:txBody>
      </p:sp>
    </p:spTree>
    <p:extLst>
      <p:ext uri="{BB962C8B-B14F-4D97-AF65-F5344CB8AC3E}">
        <p14:creationId xmlns:p14="http://schemas.microsoft.com/office/powerpoint/2010/main" val="2636548419"/>
      </p:ext>
    </p:extLst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5064</TotalTime>
  <Words>1842</Words>
  <Application>Microsoft Office PowerPoint</Application>
  <PresentationFormat>Экран (4:3)</PresentationFormat>
  <Paragraphs>193</Paragraphs>
  <Slides>20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Office</vt:lpstr>
      <vt:lpstr>3_Тема Office</vt:lpstr>
      <vt:lpstr>1_Тема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 Демидов</cp:lastModifiedBy>
  <cp:revision>559</cp:revision>
  <cp:lastPrinted>2015-10-09T10:49:08Z</cp:lastPrinted>
  <dcterms:created xsi:type="dcterms:W3CDTF">2009-09-22T06:19:24Z</dcterms:created>
  <dcterms:modified xsi:type="dcterms:W3CDTF">2015-12-01T04:31:14Z</dcterms:modified>
</cp:coreProperties>
</file>